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verage" panose="02000503040000020003" pitchFamily="2" charset="77"/>
      <p:regular r:id="rId14"/>
    </p:embeddedFont>
    <p:embeddedFont>
      <p:font typeface="Oswald" pitchFamily="2" charset="77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>
      <p:cViewPr varScale="1">
        <p:scale>
          <a:sx n="113" d="100"/>
          <a:sy n="113" d="100"/>
        </p:scale>
        <p:origin x="200" y="6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e7bc01e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e7bc01e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e581ac213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e581ac213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e581ac213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e581ac213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581ac213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581ac213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2F2F2"/>
                </a:highlight>
              </a:rPr>
              <a:t>Toy recommendations: rings, blocks, buckets of different sizes, toy piggy bank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e581ac213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e581ac213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e581ac213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e581ac213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e581ac213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e581ac213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e581ac213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e581ac213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e581ac213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e581ac213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e581ac213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e581ac213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e581ac213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e581ac213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en-US" dirty="0"/>
              <a:t>8 </a:t>
            </a:r>
            <a:r>
              <a:rPr lang="en-US" dirty="0" err="1"/>
              <a:t>Actividades</a:t>
            </a:r>
            <a:r>
              <a:rPr lang="en-US" dirty="0"/>
              <a:t> de </a:t>
            </a:r>
            <a:r>
              <a:rPr lang="en-US" dirty="0" err="1"/>
              <a:t>habilidades</a:t>
            </a:r>
            <a:r>
              <a:rPr lang="en-US" dirty="0"/>
              <a:t> </a:t>
            </a:r>
            <a:r>
              <a:rPr lang="en-US" dirty="0" err="1"/>
              <a:t>motoras</a:t>
            </a:r>
            <a:r>
              <a:rPr lang="en-US" dirty="0"/>
              <a:t> 
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/>
            <a:r>
              <a:rPr lang="en-US" dirty="0" err="1"/>
              <a:t>Trabajo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agarrar</a:t>
            </a:r>
            <a:r>
              <a:rPr lang="en-US" dirty="0"/>
              <a:t> y </a:t>
            </a:r>
            <a:r>
              <a:rPr lang="en-US" dirty="0" err="1"/>
              <a:t>liberar</a:t>
            </a:r>
            <a:r>
              <a:rPr lang="en-US" dirty="0"/>
              <a:t> </a:t>
            </a:r>
            <a:r>
              <a:rPr lang="en-US" dirty="0" err="1"/>
              <a:t>objetos</a:t>
            </a:r>
            <a:r>
              <a:rPr lang="en-US" dirty="0"/>
              <a:t> de </a:t>
            </a:r>
            <a:r>
              <a:rPr lang="en-US" dirty="0" err="1"/>
              <a:t>varios</a:t>
            </a:r>
            <a:r>
              <a:rPr lang="en-US" dirty="0"/>
              <a:t> </a:t>
            </a:r>
            <a:r>
              <a:rPr lang="en-US" dirty="0" err="1"/>
              <a:t>tamaños</a:t>
            </a:r>
            <a:r>
              <a:rPr lang="en-US" dirty="0"/>
              <a:t>
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US" sz="3300" dirty="0" err="1"/>
              <a:t>Actividad</a:t>
            </a:r>
            <a:r>
              <a:rPr lang="en-US" sz="3300" dirty="0"/>
              <a:t> 7: Forma de </a:t>
            </a:r>
            <a:r>
              <a:rPr lang="en-US" sz="3300" dirty="0" err="1"/>
              <a:t>cinta</a:t>
            </a:r>
            <a:r>
              <a:rPr lang="en-US" sz="3300" dirty="0"/>
              <a:t> de bola Pom Pom
</a:t>
            </a:r>
            <a:endParaRPr sz="3300" b="1" dirty="0"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11700" y="117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El </a:t>
            </a:r>
            <a:r>
              <a:rPr lang="en-US" dirty="0" err="1">
                <a:solidFill>
                  <a:srgbClr val="FFFFFF"/>
                </a:solidFill>
              </a:rPr>
              <a:t>niño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coloca</a:t>
            </a:r>
            <a:r>
              <a:rPr lang="en-US" dirty="0">
                <a:solidFill>
                  <a:srgbClr val="FFFFFF"/>
                </a:solidFill>
              </a:rPr>
              <a:t> las bolas de pom pom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forma de </a:t>
            </a:r>
            <a:r>
              <a:rPr lang="en-US" dirty="0" err="1">
                <a:solidFill>
                  <a:srgbClr val="FFFFFF"/>
                </a:solidFill>
              </a:rPr>
              <a:t>cinta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adhesiva</a:t>
            </a:r>
            <a:r>
              <a:rPr lang="en-US" dirty="0">
                <a:solidFill>
                  <a:srgbClr val="FFFFFF"/>
                </a:solidFill>
              </a:rPr>
              <a:t>
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221389" y="4351106"/>
            <a:ext cx="8520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err="1">
                <a:solidFill>
                  <a:srgbClr val="FFFFFF"/>
                </a:solidFill>
              </a:rPr>
              <a:t>Suministros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  <a:r>
              <a:rPr lang="en-US" sz="1600" dirty="0" err="1">
                <a:solidFill>
                  <a:srgbClr val="FFFFFF"/>
                </a:solidFill>
              </a:rPr>
              <a:t>Varias</a:t>
            </a:r>
            <a:r>
              <a:rPr lang="en-US" sz="1600" dirty="0">
                <a:solidFill>
                  <a:srgbClr val="FFFFFF"/>
                </a:solidFill>
              </a:rPr>
              <a:t> bolas de pom pom, </a:t>
            </a:r>
            <a:r>
              <a:rPr lang="en-US" sz="1600" dirty="0" err="1">
                <a:solidFill>
                  <a:srgbClr val="FFFFFF"/>
                </a:solidFill>
              </a:rPr>
              <a:t>cinta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colores</a:t>
            </a:r>
            <a:r>
              <a:rPr lang="en-US" sz="1600" dirty="0">
                <a:solidFill>
                  <a:srgbClr val="FFFFFF"/>
                </a:solidFill>
              </a:rPr>
              <a:t>   
</a:t>
            </a:r>
            <a:endParaRPr sz="1600" dirty="0">
              <a:solidFill>
                <a:srgbClr val="FFFFFF"/>
              </a:solidFill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389" y="1744325"/>
            <a:ext cx="3333226" cy="23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US" sz="3300" dirty="0" err="1"/>
              <a:t>Actividad</a:t>
            </a:r>
            <a:r>
              <a:rPr lang="en-US" sz="3300" dirty="0"/>
              <a:t> 8: </a:t>
            </a:r>
            <a:r>
              <a:rPr lang="en-US" sz="3300" dirty="0" err="1"/>
              <a:t>Apilamiento</a:t>
            </a:r>
            <a:r>
              <a:rPr lang="en-US" sz="3300" dirty="0"/>
              <a:t> de </a:t>
            </a:r>
            <a:r>
              <a:rPr lang="en-US" sz="3300" dirty="0" err="1"/>
              <a:t>copas</a:t>
            </a:r>
            <a:r>
              <a:rPr lang="en-US" sz="3300" dirty="0"/>
              <a:t> </a:t>
            </a:r>
            <a:r>
              <a:rPr lang="en-US" sz="3300" dirty="0" err="1"/>
              <a:t>piramidales</a:t>
            </a:r>
            <a:r>
              <a:rPr lang="en-US" sz="3300" dirty="0"/>
              <a:t>
</a:t>
            </a:r>
            <a:endParaRPr sz="3300" b="1" dirty="0"/>
          </a:p>
        </p:txBody>
      </p:sp>
      <p:sp>
        <p:nvSpPr>
          <p:cNvPr id="144" name="Google Shape;144;p23"/>
          <p:cNvSpPr txBox="1"/>
          <p:nvPr/>
        </p:nvSpPr>
        <p:spPr>
          <a:xfrm>
            <a:off x="311700" y="4227675"/>
            <a:ext cx="1869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err="1">
                <a:solidFill>
                  <a:srgbClr val="FFFFFF"/>
                </a:solidFill>
              </a:rPr>
              <a:t>Suministros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  <a:r>
              <a:rPr lang="en-US" sz="1600" dirty="0" err="1">
                <a:solidFill>
                  <a:srgbClr val="FFFFFF"/>
                </a:solidFill>
              </a:rPr>
              <a:t>Tazas</a:t>
            </a:r>
            <a:r>
              <a:rPr lang="en-US" sz="1600" dirty="0">
                <a:solidFill>
                  <a:srgbClr val="FFFFFF"/>
                </a:solidFill>
              </a:rPr>
              <a:t>
</a:t>
            </a:r>
            <a:endParaRPr sz="1600" dirty="0">
              <a:solidFill>
                <a:srgbClr val="FFFFFF"/>
              </a:solidFill>
            </a:endParaRPr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026" y="1456120"/>
            <a:ext cx="4239948" cy="290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699" y="203824"/>
            <a:ext cx="8967767" cy="1252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US" sz="3600" dirty="0"/>
              <a:t>Motor: </a:t>
            </a:r>
            <a:r>
              <a:rPr lang="en-US" sz="3600" dirty="0" err="1"/>
              <a:t>Agarre</a:t>
            </a:r>
            <a:r>
              <a:rPr lang="en-US" sz="3600" dirty="0"/>
              <a:t> y </a:t>
            </a:r>
            <a:r>
              <a:rPr lang="en-US" sz="3600" dirty="0" err="1"/>
              <a:t>liberación</a:t>
            </a:r>
            <a:r>
              <a:rPr lang="en-US" sz="3600" dirty="0"/>
              <a:t>
</a:t>
            </a:r>
            <a:r>
              <a:rPr lang="en-US" sz="3600" dirty="0" err="1"/>
              <a:t>Cuanto</a:t>
            </a:r>
            <a:r>
              <a:rPr lang="en-US" sz="3600" dirty="0"/>
              <a:t> </a:t>
            </a:r>
            <a:r>
              <a:rPr lang="en-US" sz="3600" dirty="0" err="1"/>
              <a:t>más</a:t>
            </a:r>
            <a:r>
              <a:rPr lang="en-US" sz="3600" dirty="0"/>
              <a:t> alto sea el </a:t>
            </a:r>
            <a:r>
              <a:rPr lang="en-US" sz="3600" dirty="0" err="1"/>
              <a:t>nivel</a:t>
            </a:r>
            <a:r>
              <a:rPr lang="en-US" sz="3600" dirty="0"/>
              <a:t>, </a:t>
            </a:r>
            <a:r>
              <a:rPr lang="en-US" sz="3600" dirty="0" err="1"/>
              <a:t>más</a:t>
            </a:r>
            <a:r>
              <a:rPr lang="en-US" sz="3600" dirty="0"/>
              <a:t> </a:t>
            </a:r>
            <a:r>
              <a:rPr lang="en-US" sz="3600" dirty="0" err="1"/>
              <a:t>difícil</a:t>
            </a:r>
            <a:r>
              <a:rPr lang="en-US" sz="3600" dirty="0"/>
              <a:t> </a:t>
            </a:r>
            <a:r>
              <a:rPr lang="en-US" sz="3600" dirty="0" err="1"/>
              <a:t>será</a:t>
            </a:r>
            <a:r>
              <a:rPr lang="en-US" sz="3600" dirty="0"/>
              <a:t> la </a:t>
            </a:r>
            <a:r>
              <a:rPr lang="en-US" sz="3600" dirty="0" err="1"/>
              <a:t>tarea</a:t>
            </a:r>
            <a:r>
              <a:rPr lang="en-US" sz="3600" dirty="0"/>
              <a:t>
</a:t>
            </a:r>
            <a:endParaRPr sz="1600" dirty="0"/>
          </a:p>
        </p:txBody>
      </p:sp>
      <p:sp>
        <p:nvSpPr>
          <p:cNvPr id="66" name="Google Shape;66;p14"/>
          <p:cNvSpPr txBox="1"/>
          <p:nvPr/>
        </p:nvSpPr>
        <p:spPr>
          <a:xfrm>
            <a:off x="739175" y="1890850"/>
            <a:ext cx="2272200" cy="2769959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Nivel 1
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Trabajar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en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agarrar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y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dejar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ir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con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intención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
</a:t>
            </a:r>
            <a:endParaRPr sz="2200" b="1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435900" y="1890850"/>
            <a:ext cx="2272200" cy="3631733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Nivel 2
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Trabajar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en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agarrar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y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soltar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objetos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en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un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recipiente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grande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
</a:t>
            </a:r>
            <a:endParaRPr sz="2200" b="1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132625" y="1890850"/>
            <a:ext cx="2272200" cy="3631733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Nivel 3
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Trabajar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en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agarrar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y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soltar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en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un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recipiente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pequeño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o </a:t>
            </a:r>
            <a:r>
              <a:rPr lang="en-US" sz="2800" dirty="0" err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apilar</a:t>
            </a:r>
            <a:r>
              <a:rPr lang="en-US" sz="2800" dirty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
</a:t>
            </a:r>
            <a:endParaRPr sz="2200" dirty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9" name="Google Shape;69;p14" descr="Image result for kid dropping something"/>
          <p:cNvPicPr preferRelativeResize="0"/>
          <p:nvPr/>
        </p:nvPicPr>
        <p:blipFill rotWithShape="1">
          <a:blip r:embed="rId3">
            <a:alphaModFix/>
          </a:blip>
          <a:srcRect b="8491"/>
          <a:stretch/>
        </p:blipFill>
        <p:spPr>
          <a:xfrm>
            <a:off x="0" y="1456623"/>
            <a:ext cx="937800" cy="12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US" sz="3400" dirty="0" err="1"/>
              <a:t>Suministros</a:t>
            </a:r>
            <a:r>
              <a:rPr lang="en-US" sz="3400" dirty="0"/>
              <a:t> 
</a:t>
            </a:r>
            <a:endParaRPr sz="3400"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01500" cy="3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lvl="0">
              <a:buClr>
                <a:srgbClr val="FFFFFF"/>
              </a:buClr>
            </a:pPr>
            <a:r>
              <a:rPr lang="en-US" dirty="0" err="1">
                <a:solidFill>
                  <a:srgbClr val="FFFFFF"/>
                </a:solidFill>
              </a:rPr>
              <a:t>Conteo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osos</a:t>
            </a:r>
            <a:r>
              <a:rPr lang="en-US" dirty="0">
                <a:solidFill>
                  <a:srgbClr val="FFFFFF"/>
                </a:solidFill>
              </a:rPr>
              <a:t>
</a:t>
            </a:r>
            <a:r>
              <a:rPr lang="en-US" dirty="0" err="1">
                <a:solidFill>
                  <a:srgbClr val="FFFFFF"/>
                </a:solidFill>
              </a:rPr>
              <a:t>Círculos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papel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construcción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varios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tamaños</a:t>
            </a:r>
            <a:r>
              <a:rPr lang="en-US" dirty="0">
                <a:solidFill>
                  <a:srgbClr val="FFFFFF"/>
                </a:solidFill>
              </a:rPr>
              <a:t> para que </a:t>
            </a:r>
            <a:r>
              <a:rPr lang="en-US" dirty="0" err="1">
                <a:solidFill>
                  <a:srgbClr val="FFFFFF"/>
                </a:solidFill>
              </a:rPr>
              <a:t>coincidan</a:t>
            </a:r>
            <a:r>
              <a:rPr lang="en-US" dirty="0">
                <a:solidFill>
                  <a:srgbClr val="FFFFFF"/>
                </a:solidFill>
              </a:rPr>
              <a:t> con </a:t>
            </a:r>
            <a:r>
              <a:rPr lang="en-US" dirty="0" err="1">
                <a:solidFill>
                  <a:srgbClr val="FFFFFF"/>
                </a:solidFill>
              </a:rPr>
              <a:t>cada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oso</a:t>
            </a:r>
            <a:r>
              <a:rPr lang="en-US" dirty="0">
                <a:solidFill>
                  <a:srgbClr val="FFFFFF"/>
                </a:solidFill>
              </a:rPr>
              <a:t> de color
</a:t>
            </a:r>
            <a:r>
              <a:rPr lang="en-US" dirty="0" err="1">
                <a:solidFill>
                  <a:srgbClr val="FFFFFF"/>
                </a:solidFill>
              </a:rPr>
              <a:t>Plastilina</a:t>
            </a:r>
            <a:r>
              <a:rPr lang="en-US" dirty="0">
                <a:solidFill>
                  <a:srgbClr val="FFFFFF"/>
                </a:solidFill>
              </a:rPr>
              <a:t> (de la </a:t>
            </a:r>
            <a:r>
              <a:rPr lang="en-US" dirty="0" err="1">
                <a:solidFill>
                  <a:srgbClr val="FFFFFF"/>
                </a:solidFill>
              </a:rPr>
              <a:t>semana</a:t>
            </a:r>
            <a:r>
              <a:rPr lang="en-US" dirty="0">
                <a:solidFill>
                  <a:srgbClr val="FFFFFF"/>
                </a:solidFill>
              </a:rPr>
              <a:t> anterior)
10 </a:t>
            </a:r>
            <a:r>
              <a:rPr lang="en-US" dirty="0" err="1">
                <a:solidFill>
                  <a:srgbClr val="FFFFFF"/>
                </a:solidFill>
              </a:rPr>
              <a:t>limpiadores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tuberías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cortadas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varios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tamaños</a:t>
            </a:r>
            <a:r>
              <a:rPr lang="en-US" dirty="0">
                <a:solidFill>
                  <a:srgbClr val="FFFFFF"/>
                </a:solidFill>
              </a:rPr>
              <a:t>
</a:t>
            </a:r>
            <a:r>
              <a:rPr lang="en-US" dirty="0" err="1">
                <a:solidFill>
                  <a:srgbClr val="FFFFFF"/>
                </a:solidFill>
              </a:rPr>
              <a:t>Monedas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plástico</a:t>
            </a:r>
            <a:r>
              <a:rPr lang="en-US" dirty="0">
                <a:solidFill>
                  <a:srgbClr val="FFFFFF"/>
                </a:solidFill>
              </a:rPr>
              <a:t>
3 </a:t>
            </a:r>
            <a:r>
              <a:rPr lang="en-US" dirty="0" err="1">
                <a:solidFill>
                  <a:srgbClr val="FFFFFF"/>
                </a:solidFill>
              </a:rPr>
              <a:t>pinceles</a:t>
            </a:r>
            <a:r>
              <a:rPr lang="en-US" dirty="0">
                <a:solidFill>
                  <a:srgbClr val="FFFFFF"/>
                </a:solidFill>
              </a:rPr>
              <a:t> (de la </a:t>
            </a:r>
            <a:r>
              <a:rPr lang="en-US" dirty="0" err="1">
                <a:solidFill>
                  <a:srgbClr val="FFFFFF"/>
                </a:solidFill>
              </a:rPr>
              <a:t>semana</a:t>
            </a:r>
            <a:r>
              <a:rPr lang="en-US" dirty="0">
                <a:solidFill>
                  <a:srgbClr val="FFFFFF"/>
                </a:solidFill>
              </a:rPr>
              <a:t> anterior)
Pintura </a:t>
            </a:r>
            <a:r>
              <a:rPr lang="en-US" dirty="0" err="1">
                <a:solidFill>
                  <a:srgbClr val="FFFFFF"/>
                </a:solidFill>
              </a:rPr>
              <a:t>variada</a:t>
            </a:r>
            <a:r>
              <a:rPr lang="en-US" dirty="0">
                <a:solidFill>
                  <a:srgbClr val="FFFFFF"/>
                </a:solidFill>
              </a:rPr>
              <a:t>
15 bolas de pom pom
</a:t>
            </a:r>
            <a:r>
              <a:rPr lang="en-US" dirty="0" err="1">
                <a:solidFill>
                  <a:srgbClr val="FFFFFF"/>
                </a:solidFill>
              </a:rPr>
              <a:t>Cinta</a:t>
            </a:r>
            <a:r>
              <a:rPr lang="en-US" dirty="0">
                <a:solidFill>
                  <a:srgbClr val="FFFFFF"/>
                </a:solidFill>
              </a:rPr>
              <a:t> (de la </a:t>
            </a:r>
            <a:r>
              <a:rPr lang="en-US" dirty="0" err="1">
                <a:solidFill>
                  <a:srgbClr val="FFFFFF"/>
                </a:solidFill>
              </a:rPr>
              <a:t>semana</a:t>
            </a:r>
            <a:r>
              <a:rPr lang="en-US" dirty="0">
                <a:solidFill>
                  <a:srgbClr val="FFFFFF"/>
                </a:solidFill>
              </a:rPr>
              <a:t> anterior)
5 </a:t>
            </a:r>
            <a:r>
              <a:rPr lang="en-US" dirty="0" err="1">
                <a:solidFill>
                  <a:srgbClr val="FFFFFF"/>
                </a:solidFill>
              </a:rPr>
              <a:t>globos</a:t>
            </a:r>
            <a:r>
              <a:rPr lang="en-US" dirty="0">
                <a:solidFill>
                  <a:srgbClr val="FFFFFF"/>
                </a:solidFill>
              </a:rPr>
              <a:t>
</a:t>
            </a:r>
            <a:r>
              <a:rPr lang="en-US" dirty="0" err="1">
                <a:solidFill>
                  <a:srgbClr val="FFFFFF"/>
                </a:solidFill>
              </a:rPr>
              <a:t>Copas</a:t>
            </a:r>
            <a:r>
              <a:rPr lang="en-US" dirty="0">
                <a:solidFill>
                  <a:srgbClr val="FFFFFF"/>
                </a:solidFill>
              </a:rPr>
              <a:t> (de la </a:t>
            </a:r>
            <a:r>
              <a:rPr lang="en-US" dirty="0" err="1">
                <a:solidFill>
                  <a:srgbClr val="FFFFFF"/>
                </a:solidFill>
              </a:rPr>
              <a:t>semana</a:t>
            </a:r>
            <a:r>
              <a:rPr lang="en-US" dirty="0">
                <a:solidFill>
                  <a:srgbClr val="FFFFFF"/>
                </a:solidFill>
              </a:rPr>
              <a:t> anterior)</a:t>
            </a:r>
            <a:endParaRPr dirty="0"/>
          </a:p>
        </p:txBody>
      </p:sp>
      <p:pic>
        <p:nvPicPr>
          <p:cNvPr id="76" name="Google Shape;76;p15" descr="Image result for counting bea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9825" y="1634423"/>
            <a:ext cx="1143326" cy="95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 descr="Image result for colored circl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2425" y="66567"/>
            <a:ext cx="1143324" cy="121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 descr="Image result for playdough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9825" y="2785537"/>
            <a:ext cx="1143325" cy="85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9825" y="3836950"/>
            <a:ext cx="1143324" cy="114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descr="Image result for pom pom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2425" y="1390050"/>
            <a:ext cx="1143324" cy="114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32425" y="2646600"/>
            <a:ext cx="1143325" cy="11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 descr="Image result for pipe cleaners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32425" y="3903150"/>
            <a:ext cx="1143325" cy="11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US" sz="3300" dirty="0" err="1"/>
              <a:t>Actividad</a:t>
            </a:r>
            <a:r>
              <a:rPr lang="en-US" sz="3300" dirty="0"/>
              <a:t> 1: </a:t>
            </a:r>
            <a:r>
              <a:rPr lang="en-US" sz="3300" dirty="0" err="1"/>
              <a:t>Contar</a:t>
            </a:r>
            <a:r>
              <a:rPr lang="en-US" sz="3300" dirty="0"/>
              <a:t> </a:t>
            </a:r>
            <a:r>
              <a:rPr lang="en-US" sz="3300" dirty="0" err="1"/>
              <a:t>osos</a:t>
            </a:r>
            <a:r>
              <a:rPr lang="en-US" sz="3300" dirty="0"/>
              <a:t>
</a:t>
            </a:r>
            <a:endParaRPr sz="3300" b="1" dirty="0"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171624"/>
            <a:ext cx="8520600" cy="7266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El </a:t>
            </a:r>
            <a:r>
              <a:rPr lang="en-US" dirty="0" err="1">
                <a:solidFill>
                  <a:srgbClr val="FFFFFF"/>
                </a:solidFill>
              </a:rPr>
              <a:t>niño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colocará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osos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conteo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círculos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papel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construcción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colores</a:t>
            </a:r>
            <a:r>
              <a:rPr lang="en-US" dirty="0">
                <a:solidFill>
                  <a:srgbClr val="FFFFFF"/>
                </a:solidFill>
              </a:rPr>
              <a:t> a </a:t>
            </a:r>
            <a:r>
              <a:rPr lang="en-US" dirty="0" err="1">
                <a:solidFill>
                  <a:srgbClr val="FFFFFF"/>
                </a:solidFill>
              </a:rPr>
              <a:t>juego</a:t>
            </a:r>
            <a:r>
              <a:rPr lang="en-US" dirty="0">
                <a:solidFill>
                  <a:srgbClr val="FFFFFF"/>
                </a:solidFill>
              </a:rPr>
              <a:t> 
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11700" y="4227675"/>
            <a:ext cx="8520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err="1">
                <a:solidFill>
                  <a:srgbClr val="FFFFFF"/>
                </a:solidFill>
              </a:rPr>
              <a:t>Suministros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  <a:r>
              <a:rPr lang="en-US" sz="1600" dirty="0" err="1">
                <a:solidFill>
                  <a:srgbClr val="FFFFFF"/>
                </a:solidFill>
              </a:rPr>
              <a:t>Contar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osos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círculos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papel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construcción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varios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tamaños</a:t>
            </a:r>
            <a:r>
              <a:rPr lang="en-US" sz="1600" dirty="0">
                <a:solidFill>
                  <a:srgbClr val="FFFFFF"/>
                </a:solidFill>
              </a:rPr>
              <a:t> que </a:t>
            </a:r>
            <a:r>
              <a:rPr lang="en-US" sz="1600" dirty="0" err="1">
                <a:solidFill>
                  <a:srgbClr val="FFFFFF"/>
                </a:solidFill>
              </a:rPr>
              <a:t>coinciden</a:t>
            </a:r>
            <a:r>
              <a:rPr lang="en-US" sz="1600" dirty="0">
                <a:solidFill>
                  <a:srgbClr val="FFFFFF"/>
                </a:solidFill>
              </a:rPr>
              <a:t> con los </a:t>
            </a:r>
            <a:r>
              <a:rPr lang="en-US" sz="1600" dirty="0" err="1">
                <a:solidFill>
                  <a:srgbClr val="FFFFFF"/>
                </a:solidFill>
              </a:rPr>
              <a:t>colores</a:t>
            </a:r>
            <a:r>
              <a:rPr lang="en-US" sz="1600" dirty="0">
                <a:solidFill>
                  <a:srgbClr val="FFFFFF"/>
                </a:solidFill>
              </a:rPr>
              <a:t> de los </a:t>
            </a:r>
            <a:r>
              <a:rPr lang="en-US" sz="1600" dirty="0" err="1">
                <a:solidFill>
                  <a:srgbClr val="FFFFFF"/>
                </a:solidFill>
              </a:rPr>
              <a:t>osos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conteo</a:t>
            </a:r>
            <a:r>
              <a:rPr lang="en-US" sz="1600" dirty="0">
                <a:solidFill>
                  <a:srgbClr val="FFFFFF"/>
                </a:solidFill>
              </a:rPr>
              <a:t> 
</a:t>
            </a:r>
            <a:endParaRPr sz="1600" dirty="0">
              <a:solidFill>
                <a:srgbClr val="FFFFFF"/>
              </a:solidFill>
            </a:endParaRPr>
          </a:p>
        </p:txBody>
      </p:sp>
      <p:pic>
        <p:nvPicPr>
          <p:cNvPr id="90" name="Google Shape;90;p16" descr="Image result for counting bea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650" y="1898226"/>
            <a:ext cx="2300099" cy="18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 descr="Image result for colored circl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575" y="1762050"/>
            <a:ext cx="2091425" cy="20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US" sz="3300" dirty="0" err="1"/>
              <a:t>Actividad</a:t>
            </a:r>
            <a:r>
              <a:rPr lang="en-US" sz="3300" dirty="0"/>
              <a:t> 2: Poke de masa
</a:t>
            </a:r>
            <a:endParaRPr sz="3300" b="1" dirty="0"/>
          </a:p>
        </p:txBody>
      </p:sp>
      <p:sp>
        <p:nvSpPr>
          <p:cNvPr id="97" name="Google Shape;97;p17"/>
          <p:cNvSpPr txBox="1"/>
          <p:nvPr/>
        </p:nvSpPr>
        <p:spPr>
          <a:xfrm>
            <a:off x="311700" y="4532475"/>
            <a:ext cx="8520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err="1">
                <a:solidFill>
                  <a:srgbClr val="FFFFFF"/>
                </a:solidFill>
              </a:rPr>
              <a:t>Suministros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  <a:r>
              <a:rPr lang="en-US" sz="1600" dirty="0" err="1">
                <a:solidFill>
                  <a:srgbClr val="FFFFFF"/>
                </a:solidFill>
              </a:rPr>
              <a:t>Limpiadores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tuberías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varios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tamaños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plastilina</a:t>
            </a:r>
            <a:r>
              <a:rPr lang="en-US" sz="1600" dirty="0">
                <a:solidFill>
                  <a:srgbClr val="FFFFFF"/>
                </a:solidFill>
              </a:rPr>
              <a:t> 
</a:t>
            </a:r>
            <a:endParaRPr sz="1600" dirty="0">
              <a:solidFill>
                <a:srgbClr val="FFFFFF"/>
              </a:solidFill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352" y="1838225"/>
            <a:ext cx="5191301" cy="25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311700" y="117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El </a:t>
            </a:r>
            <a:r>
              <a:rPr lang="en-US" dirty="0" err="1">
                <a:solidFill>
                  <a:srgbClr val="FFFFFF"/>
                </a:solidFill>
              </a:rPr>
              <a:t>niño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colocará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limpiadores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tuberías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bolas de </a:t>
            </a:r>
            <a:r>
              <a:rPr lang="en-US" dirty="0" err="1">
                <a:solidFill>
                  <a:srgbClr val="FFFFFF"/>
                </a:solidFill>
              </a:rPr>
              <a:t>plastilina</a:t>
            </a:r>
            <a:r>
              <a:rPr lang="en-US" dirty="0">
                <a:solidFill>
                  <a:srgbClr val="FFFFFF"/>
                </a:solidFill>
              </a:rPr>
              <a:t>
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US" sz="3300" dirty="0" err="1"/>
              <a:t>Actividad</a:t>
            </a:r>
            <a:r>
              <a:rPr lang="en-US" sz="3300" dirty="0"/>
              <a:t> 3: </a:t>
            </a:r>
            <a:r>
              <a:rPr lang="en-US" sz="3300" dirty="0" err="1"/>
              <a:t>Apilamiento</a:t>
            </a:r>
            <a:r>
              <a:rPr lang="en-US" sz="3300" dirty="0"/>
              <a:t> de </a:t>
            </a:r>
            <a:r>
              <a:rPr lang="en-US" sz="3300" dirty="0" err="1"/>
              <a:t>monedas</a:t>
            </a:r>
            <a:r>
              <a:rPr lang="en-US" sz="3300" dirty="0"/>
              <a:t>
</a:t>
            </a:r>
            <a:endParaRPr sz="3300" b="1" dirty="0"/>
          </a:p>
        </p:txBody>
      </p:sp>
      <p:sp>
        <p:nvSpPr>
          <p:cNvPr id="105" name="Google Shape;105;p18"/>
          <p:cNvSpPr txBox="1"/>
          <p:nvPr/>
        </p:nvSpPr>
        <p:spPr>
          <a:xfrm>
            <a:off x="311700" y="4227675"/>
            <a:ext cx="8520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err="1">
                <a:solidFill>
                  <a:srgbClr val="FFFFFF"/>
                </a:solidFill>
              </a:rPr>
              <a:t>Suministros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  <a:r>
              <a:rPr lang="en-US" sz="1600" dirty="0" err="1">
                <a:solidFill>
                  <a:srgbClr val="FFFFFF"/>
                </a:solidFill>
              </a:rPr>
              <a:t>Monedas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bolsa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plástico</a:t>
            </a:r>
            <a:r>
              <a:rPr lang="en-US" sz="1600" dirty="0">
                <a:solidFill>
                  <a:srgbClr val="FFFFFF"/>
                </a:solidFill>
              </a:rPr>
              <a:t> o </a:t>
            </a:r>
            <a:r>
              <a:rPr lang="en-US" sz="1600" dirty="0" err="1">
                <a:solidFill>
                  <a:srgbClr val="FFFFFF"/>
                </a:solidFill>
              </a:rPr>
              <a:t>contenedor</a:t>
            </a:r>
            <a:r>
              <a:rPr lang="en-US" sz="1600" dirty="0">
                <a:solidFill>
                  <a:srgbClr val="FFFFFF"/>
                </a:solidFill>
              </a:rPr>
              <a:t>  
</a:t>
            </a:r>
            <a:endParaRPr sz="1600" dirty="0">
              <a:solidFill>
                <a:srgbClr val="FFFFFF"/>
              </a:solidFill>
            </a:endParaRPr>
          </a:p>
        </p:txBody>
      </p:sp>
      <p:pic>
        <p:nvPicPr>
          <p:cNvPr id="106" name="Google Shape;106;p18" descr="Image result for coin stacking ki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075" y="1361650"/>
            <a:ext cx="3797833" cy="252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Activity 4: </a:t>
            </a:r>
            <a:r>
              <a:rPr lang="en" sz="3300" b="1"/>
              <a:t>Painting</a:t>
            </a:r>
            <a:endParaRPr sz="3300" b="1"/>
          </a:p>
        </p:txBody>
      </p:sp>
      <p:sp>
        <p:nvSpPr>
          <p:cNvPr id="112" name="Google Shape;112;p19"/>
          <p:cNvSpPr txBox="1"/>
          <p:nvPr/>
        </p:nvSpPr>
        <p:spPr>
          <a:xfrm>
            <a:off x="311700" y="4608675"/>
            <a:ext cx="85206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err="1">
                <a:solidFill>
                  <a:srgbClr val="FFFFFF"/>
                </a:solidFill>
              </a:rPr>
              <a:t>Suministros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  <a:r>
              <a:rPr lang="en-US" sz="1600" dirty="0" err="1">
                <a:solidFill>
                  <a:srgbClr val="FFFFFF"/>
                </a:solidFill>
              </a:rPr>
              <a:t>Pinceles</a:t>
            </a:r>
            <a:r>
              <a:rPr lang="en-US" sz="1600" dirty="0">
                <a:solidFill>
                  <a:srgbClr val="FFFFFF"/>
                </a:solidFill>
              </a:rPr>
              <a:t>, pintura, </a:t>
            </a:r>
            <a:r>
              <a:rPr lang="en-US" sz="1600" dirty="0" err="1">
                <a:solidFill>
                  <a:srgbClr val="FFFFFF"/>
                </a:solidFill>
              </a:rPr>
              <a:t>papel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vasos</a:t>
            </a:r>
            <a:r>
              <a:rPr lang="en-US" sz="1600" dirty="0">
                <a:solidFill>
                  <a:srgbClr val="FFFFFF"/>
                </a:solidFill>
              </a:rPr>
              <a:t>   
</a:t>
            </a:r>
            <a:endParaRPr sz="1600" dirty="0">
              <a:solidFill>
                <a:srgbClr val="FFFFFF"/>
              </a:solidFill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000" y="1862600"/>
            <a:ext cx="2682003" cy="260901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1152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El </a:t>
            </a:r>
            <a:r>
              <a:rPr lang="en-US" dirty="0" err="1">
                <a:solidFill>
                  <a:srgbClr val="FFFFFF"/>
                </a:solidFill>
              </a:rPr>
              <a:t>niño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puede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comenzar</a:t>
            </a:r>
            <a:r>
              <a:rPr lang="en-US" dirty="0">
                <a:solidFill>
                  <a:srgbClr val="FFFFFF"/>
                </a:solidFill>
              </a:rPr>
              <a:t> con la pintura de los </a:t>
            </a:r>
            <a:r>
              <a:rPr lang="en-US" dirty="0" err="1">
                <a:solidFill>
                  <a:srgbClr val="FFFFFF"/>
                </a:solidFill>
              </a:rPr>
              <a:t>dedos</a:t>
            </a:r>
            <a:r>
              <a:rPr lang="en-US" dirty="0">
                <a:solidFill>
                  <a:srgbClr val="FFFFFF"/>
                </a:solidFill>
              </a:rPr>
              <a:t> y </a:t>
            </a:r>
            <a:r>
              <a:rPr lang="en-US" dirty="0" err="1">
                <a:solidFill>
                  <a:srgbClr val="FFFFFF"/>
                </a:solidFill>
              </a:rPr>
              <a:t>luego</a:t>
            </a:r>
            <a:r>
              <a:rPr lang="en-US" dirty="0">
                <a:solidFill>
                  <a:srgbClr val="FFFFFF"/>
                </a:solidFill>
              </a:rPr>
              <a:t> usar </a:t>
            </a:r>
            <a:r>
              <a:rPr lang="en-US" dirty="0" err="1">
                <a:solidFill>
                  <a:srgbClr val="FFFFFF"/>
                </a:solidFill>
              </a:rPr>
              <a:t>pinceles</a:t>
            </a:r>
            <a:r>
              <a:rPr lang="en-US" dirty="0">
                <a:solidFill>
                  <a:srgbClr val="FFFFFF"/>
                </a:solidFill>
              </a:rPr>
              <a:t> y </a:t>
            </a:r>
            <a:r>
              <a:rPr lang="en-US" dirty="0" err="1">
                <a:solidFill>
                  <a:srgbClr val="FFFFFF"/>
                </a:solidFill>
              </a:rPr>
              <a:t>luego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pompones</a:t>
            </a:r>
            <a:r>
              <a:rPr lang="en-US" dirty="0">
                <a:solidFill>
                  <a:srgbClr val="FFFFFF"/>
                </a:solidFill>
              </a:rPr>
              <a:t> para </a:t>
            </a:r>
            <a:r>
              <a:rPr lang="en-US" dirty="0" err="1">
                <a:solidFill>
                  <a:srgbClr val="FFFFFF"/>
                </a:solidFill>
              </a:rPr>
              <a:t>trabajar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un </a:t>
            </a:r>
            <a:r>
              <a:rPr lang="en-US" dirty="0" err="1">
                <a:solidFill>
                  <a:srgbClr val="FFFFFF"/>
                </a:solidFill>
              </a:rPr>
              <a:t>pellizco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fino</a:t>
            </a:r>
            <a:r>
              <a:rPr lang="en-US" dirty="0">
                <a:solidFill>
                  <a:srgbClr val="FFFFFF"/>
                </a:solidFill>
              </a:rPr>
              <a:t>.
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US" sz="3300" dirty="0" err="1"/>
              <a:t>Actividad</a:t>
            </a:r>
            <a:r>
              <a:rPr lang="en-US" sz="3300" dirty="0"/>
              <a:t> 5: Pom Pom Drop
</a:t>
            </a:r>
            <a:endParaRPr sz="3300" b="1" dirty="0"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00" y="117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El </a:t>
            </a:r>
            <a:r>
              <a:rPr lang="en-US" dirty="0" err="1">
                <a:solidFill>
                  <a:srgbClr val="FFFFFF"/>
                </a:solidFill>
              </a:rPr>
              <a:t>niño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dejará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caer</a:t>
            </a:r>
            <a:r>
              <a:rPr lang="en-US" dirty="0">
                <a:solidFill>
                  <a:srgbClr val="FFFFFF"/>
                </a:solidFill>
              </a:rPr>
              <a:t> pom pom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los </a:t>
            </a:r>
            <a:r>
              <a:rPr lang="en-US" dirty="0" err="1">
                <a:solidFill>
                  <a:srgbClr val="FFFFFF"/>
                </a:solidFill>
              </a:rPr>
              <a:t>rollos</a:t>
            </a:r>
            <a:r>
              <a:rPr lang="en-US" dirty="0">
                <a:solidFill>
                  <a:srgbClr val="FFFFFF"/>
                </a:solidFill>
              </a:rPr>
              <a:t>
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311700" y="4227675"/>
            <a:ext cx="85206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err="1">
                <a:solidFill>
                  <a:srgbClr val="FFFFFF"/>
                </a:solidFill>
              </a:rPr>
              <a:t>Suministros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  <a:r>
              <a:rPr lang="en-US" sz="1600" dirty="0" err="1">
                <a:solidFill>
                  <a:srgbClr val="FFFFFF"/>
                </a:solidFill>
              </a:rPr>
              <a:t>Varias</a:t>
            </a:r>
            <a:r>
              <a:rPr lang="en-US" sz="1600" dirty="0">
                <a:solidFill>
                  <a:srgbClr val="FFFFFF"/>
                </a:solidFill>
              </a:rPr>
              <a:t> bolas de pom pom, </a:t>
            </a:r>
            <a:r>
              <a:rPr lang="en-US" sz="1600" dirty="0" err="1">
                <a:solidFill>
                  <a:srgbClr val="FFFFFF"/>
                </a:solidFill>
              </a:rPr>
              <a:t>rollos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papel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higiénico</a:t>
            </a:r>
            <a:r>
              <a:rPr lang="en-US" sz="1600" dirty="0">
                <a:solidFill>
                  <a:srgbClr val="FFFFFF"/>
                </a:solidFill>
              </a:rPr>
              <a:t> o </a:t>
            </a:r>
            <a:r>
              <a:rPr lang="en-US" sz="1600" dirty="0" err="1">
                <a:solidFill>
                  <a:srgbClr val="FFFFFF"/>
                </a:solidFill>
              </a:rPr>
              <a:t>rollos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toallas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papel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cinta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adhesiva</a:t>
            </a:r>
            <a:r>
              <a:rPr lang="en-US" sz="1600" dirty="0">
                <a:solidFill>
                  <a:srgbClr val="FFFFFF"/>
                </a:solidFill>
              </a:rPr>
              <a:t>   
</a:t>
            </a:r>
            <a:endParaRPr sz="1600" dirty="0">
              <a:solidFill>
                <a:srgbClr val="FFFFFF"/>
              </a:solidFill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4063" y="1896725"/>
            <a:ext cx="2415878" cy="21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US" sz="3300" dirty="0" err="1"/>
              <a:t>Actividad</a:t>
            </a:r>
            <a:r>
              <a:rPr lang="en-US" sz="3300" dirty="0"/>
              <a:t> 6: </a:t>
            </a:r>
            <a:r>
              <a:rPr lang="en-US" sz="3300" dirty="0" err="1"/>
              <a:t>Equilibrio</a:t>
            </a:r>
            <a:r>
              <a:rPr lang="en-US" sz="3300" dirty="0"/>
              <a:t> de </a:t>
            </a:r>
            <a:r>
              <a:rPr lang="en-US" sz="3300" dirty="0" err="1"/>
              <a:t>globos</a:t>
            </a:r>
            <a:r>
              <a:rPr lang="en-US" sz="3300" dirty="0"/>
              <a:t> 
</a:t>
            </a:r>
            <a:endParaRPr sz="3300" b="1" dirty="0"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11700" y="117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dirty="0" err="1">
                <a:solidFill>
                  <a:srgbClr val="FFFFFF"/>
                </a:solidFill>
              </a:rPr>
              <a:t>globos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equilibrio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papel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higiénico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reciclado</a:t>
            </a:r>
            <a:r>
              <a:rPr lang="en-US" dirty="0">
                <a:solidFill>
                  <a:srgbClr val="FFFFFF"/>
                </a:solidFill>
              </a:rPr>
              <a:t> y </a:t>
            </a:r>
            <a:r>
              <a:rPr lang="en-US" dirty="0" err="1">
                <a:solidFill>
                  <a:srgbClr val="FFFFFF"/>
                </a:solidFill>
              </a:rPr>
              <a:t>rollos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toallas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papel</a:t>
            </a:r>
            <a:r>
              <a:rPr lang="en-US" dirty="0">
                <a:solidFill>
                  <a:srgbClr val="FFFFFF"/>
                </a:solidFill>
              </a:rPr>
              <a:t> que se </a:t>
            </a:r>
            <a:r>
              <a:rPr lang="en-US" dirty="0" err="1">
                <a:solidFill>
                  <a:srgbClr val="FFFFFF"/>
                </a:solidFill>
              </a:rPr>
              <a:t>pegan</a:t>
            </a:r>
            <a:r>
              <a:rPr lang="en-US" dirty="0">
                <a:solidFill>
                  <a:srgbClr val="FFFFFF"/>
                </a:solidFill>
              </a:rPr>
              <a:t> con </a:t>
            </a:r>
            <a:r>
              <a:rPr lang="en-US" dirty="0" err="1">
                <a:solidFill>
                  <a:srgbClr val="FFFFFF"/>
                </a:solidFill>
              </a:rPr>
              <a:t>cinta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adhesiva</a:t>
            </a:r>
            <a:r>
              <a:rPr lang="en-US" dirty="0">
                <a:solidFill>
                  <a:srgbClr val="FFFFFF"/>
                </a:solidFill>
              </a:rPr>
              <a:t> a la mesa 
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311700" y="4075275"/>
            <a:ext cx="25194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600" dirty="0" err="1">
                <a:solidFill>
                  <a:srgbClr val="FFFFFF"/>
                </a:solidFill>
              </a:rPr>
              <a:t>Suministros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  <a:r>
              <a:rPr lang="en-US" sz="1600" dirty="0" err="1">
                <a:solidFill>
                  <a:srgbClr val="FFFFFF"/>
                </a:solidFill>
              </a:rPr>
              <a:t>Papel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higiénico</a:t>
            </a:r>
            <a:r>
              <a:rPr lang="en-US" sz="1600" dirty="0">
                <a:solidFill>
                  <a:srgbClr val="FFFFFF"/>
                </a:solidFill>
              </a:rPr>
              <a:t> o </a:t>
            </a:r>
            <a:r>
              <a:rPr lang="en-US" sz="1600" dirty="0" err="1">
                <a:solidFill>
                  <a:srgbClr val="FFFFFF"/>
                </a:solidFill>
              </a:rPr>
              <a:t>papel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toalla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reciclado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rollo</a:t>
            </a:r>
            <a:r>
              <a:rPr lang="en-US" sz="1600" dirty="0">
                <a:solidFill>
                  <a:srgbClr val="FFFFFF"/>
                </a:solidFill>
              </a:rPr>
              <a:t>, o </a:t>
            </a:r>
            <a:r>
              <a:rPr lang="en-US" sz="1600" dirty="0" err="1">
                <a:solidFill>
                  <a:srgbClr val="FFFFFF"/>
                </a:solidFill>
              </a:rPr>
              <a:t>vasos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globos</a:t>
            </a:r>
            <a:r>
              <a:rPr lang="en-US" sz="1600" dirty="0">
                <a:solidFill>
                  <a:srgbClr val="FFFFFF"/>
                </a:solidFill>
              </a:rPr>
              <a:t>
</a:t>
            </a:r>
            <a:endParaRPr sz="1600" dirty="0">
              <a:solidFill>
                <a:srgbClr val="FFFFFF"/>
              </a:solidFill>
            </a:endParaRPr>
          </a:p>
        </p:txBody>
      </p:sp>
      <p:pic>
        <p:nvPicPr>
          <p:cNvPr id="130" name="Google Shape;130;p21" descr="Image result for balloon bala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0812" y="1898225"/>
            <a:ext cx="2842375" cy="28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Macintosh PowerPoint</Application>
  <PresentationFormat>On-screen Show (16:9)</PresentationFormat>
  <Paragraphs>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Oswald</vt:lpstr>
      <vt:lpstr>Arial</vt:lpstr>
      <vt:lpstr>Average</vt:lpstr>
      <vt:lpstr>Slate</vt:lpstr>
      <vt:lpstr>8 Actividades de habilidades motoras 
</vt:lpstr>
      <vt:lpstr>Motor: Agarre y liberación
Cuanto más alto sea el nivel, más difícil será la tarea
</vt:lpstr>
      <vt:lpstr>Suministros 
</vt:lpstr>
      <vt:lpstr>Actividad 1: Contar osos
</vt:lpstr>
      <vt:lpstr>Actividad 2: Poke de masa
</vt:lpstr>
      <vt:lpstr>Actividad 3: Apilamiento de monedas
</vt:lpstr>
      <vt:lpstr>Activity 4: Painting</vt:lpstr>
      <vt:lpstr>Actividad 5: Pom Pom Drop
</vt:lpstr>
      <vt:lpstr>Actividad 6: Equilibrio de globos 
</vt:lpstr>
      <vt:lpstr>Actividad 7: Forma de cinta de bola Pom Pom
</vt:lpstr>
      <vt:lpstr>Actividad 8: Apilamiento de copas piramidales
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Actividades de habilidades motoras 
</dc:title>
  <cp:lastModifiedBy>Edgar O Pizarro</cp:lastModifiedBy>
  <cp:revision>1</cp:revision>
  <dcterms:modified xsi:type="dcterms:W3CDTF">2021-12-28T20:52:09Z</dcterms:modified>
</cp:coreProperties>
</file>